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4"/>
  </p:sldMasterIdLst>
  <p:notesMasterIdLst>
    <p:notesMasterId r:id="rId36"/>
  </p:notesMasterIdLst>
  <p:sldIdLst>
    <p:sldId id="256" r:id="rId5"/>
    <p:sldId id="287" r:id="rId6"/>
    <p:sldId id="285" r:id="rId7"/>
    <p:sldId id="257" r:id="rId8"/>
    <p:sldId id="258" r:id="rId9"/>
    <p:sldId id="284" r:id="rId10"/>
    <p:sldId id="283" r:id="rId11"/>
    <p:sldId id="268" r:id="rId12"/>
    <p:sldId id="267" r:id="rId13"/>
    <p:sldId id="273" r:id="rId14"/>
    <p:sldId id="262" r:id="rId15"/>
    <p:sldId id="263" r:id="rId16"/>
    <p:sldId id="264" r:id="rId17"/>
    <p:sldId id="274" r:id="rId18"/>
    <p:sldId id="269" r:id="rId19"/>
    <p:sldId id="271" r:id="rId20"/>
    <p:sldId id="270" r:id="rId21"/>
    <p:sldId id="272" r:id="rId22"/>
    <p:sldId id="288" r:id="rId23"/>
    <p:sldId id="265" r:id="rId24"/>
    <p:sldId id="266" r:id="rId25"/>
    <p:sldId id="275" r:id="rId26"/>
    <p:sldId id="276" r:id="rId27"/>
    <p:sldId id="277" r:id="rId28"/>
    <p:sldId id="278" r:id="rId29"/>
    <p:sldId id="290" r:id="rId30"/>
    <p:sldId id="279" r:id="rId31"/>
    <p:sldId id="280" r:id="rId32"/>
    <p:sldId id="289" r:id="rId33"/>
    <p:sldId id="281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2519"/>
    <a:srgbClr val="AD4035"/>
    <a:srgbClr val="C09997"/>
    <a:srgbClr val="BA6862"/>
    <a:srgbClr val="B23524"/>
    <a:srgbClr val="C63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ED9D1-8F5A-4D36-8924-BBF61716195B}" v="3" dt="2023-05-25T07:12:07.610"/>
    <p1510:client id="{33260684-C00C-434E-9E33-B060344AD6C3}" v="4" dt="2022-05-17T18:08:22.506"/>
    <p1510:client id="{3783FB49-689D-4AE2-AA06-D37D09258131}" v="61" dt="2021-05-27T05:00:13.292"/>
    <p1510:client id="{51A5A6A9-E797-482B-8AEA-FE2072067ACE}" v="133" dt="2021-05-26T08:01:05.686"/>
    <p1510:client id="{929576C4-B70B-4DE9-AC1E-EE11867B8CE7}" v="2" dt="2021-05-27T08:28:48.643"/>
    <p1510:client id="{A1F68F06-84C2-4734-AC5A-5E0E7169933C}" v="1" dt="2022-05-18T16:13:59.715"/>
    <p1510:client id="{CB72635D-15B7-4254-BBC4-4363547FF772}" v="1" dt="2021-05-25T12:43:40.568"/>
    <p1510:client id="{DF698418-9006-4F76-9D7A-F717DA378525}" v="78" dt="2021-05-26T08:02:48.302"/>
    <p1510:client id="{E3346B21-23F8-87CD-D526-0E986B5B9ECF}" v="4" dt="2021-05-27T05:05:02.712"/>
    <p1510:client id="{E55856EA-2A36-452D-83D4-5CD0262A5F85}" v="2" dt="2022-05-18T15:11:57.997"/>
    <p1510:client id="{E687B90C-43C8-407E-A630-E5EB7F62AAB5}" v="1" dt="2022-05-18T15:08:11.941"/>
    <p1510:client id="{E7377E55-95D4-4C78-BB5F-27B73F1F11FB}" v="15" dt="2021-05-25T08:05:41.375"/>
    <p1510:client id="{E8A3A627-C6F0-45EC-9034-558FDFAB78F2}" v="2" dt="2021-05-26T09:25:14.927"/>
    <p1510:client id="{F21E64FF-9F90-4CE7-AC31-601A7A6A34C7}" v="8" vWet="12" dt="2021-05-26T08:00:03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0" autoAdjust="0"/>
    <p:restoredTop sz="94660"/>
  </p:normalViewPr>
  <p:slideViewPr>
    <p:cSldViewPr snapToGrid="0">
      <p:cViewPr>
        <p:scale>
          <a:sx n="75" d="100"/>
          <a:sy n="75" d="100"/>
        </p:scale>
        <p:origin x="2121" y="7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66554-7659-47C4-BA04-A7267414E6A3}" type="doc">
      <dgm:prSet loTypeId="urn:microsoft.com/office/officeart/2005/8/layout/hProcess10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150"/>
        </a:p>
      </dgm:t>
    </dgm:pt>
    <dgm:pt modelId="{83941EA4-D8D4-4D6B-A1D6-3BAF4841FDE1}">
      <dgm:prSet phldrT="[Text]" custT="1"/>
      <dgm:spPr/>
      <dgm:t>
        <a:bodyPr/>
        <a:lstStyle/>
        <a:p>
          <a:pPr algn="ctr"/>
          <a:r>
            <a:rPr lang="en-US" sz="1800" dirty="0"/>
            <a:t>Circuit design</a:t>
          </a:r>
        </a:p>
        <a:p>
          <a:pPr algn="l"/>
          <a:r>
            <a:rPr lang="en-US" sz="1400" dirty="0"/>
            <a:t>-  </a:t>
          </a:r>
          <a:r>
            <a:rPr lang="el-GR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μ</a:t>
          </a:r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C 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ADC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USB</a:t>
          </a:r>
          <a:endParaRPr lang="en-150" sz="1400" dirty="0"/>
        </a:p>
      </dgm:t>
    </dgm:pt>
    <dgm:pt modelId="{2BD72472-324B-486B-A01B-97CAB26B2D3A}" type="parTrans" cxnId="{6C77E478-2211-4B80-83F9-20FA38749D11}">
      <dgm:prSet/>
      <dgm:spPr/>
      <dgm:t>
        <a:bodyPr/>
        <a:lstStyle/>
        <a:p>
          <a:endParaRPr lang="en-150"/>
        </a:p>
      </dgm:t>
    </dgm:pt>
    <dgm:pt modelId="{A4B20091-07E0-4B76-B54E-B1FD9C22C22E}" type="sibTrans" cxnId="{6C77E478-2211-4B80-83F9-20FA38749D11}">
      <dgm:prSet/>
      <dgm:spPr/>
      <dgm:t>
        <a:bodyPr/>
        <a:lstStyle/>
        <a:p>
          <a:endParaRPr lang="en-150"/>
        </a:p>
      </dgm:t>
    </dgm:pt>
    <dgm:pt modelId="{3F6EE005-0A33-40B8-80BE-67493F51AA03}">
      <dgm:prSet phldrT="[Text]" custT="1"/>
      <dgm:spPr/>
      <dgm:t>
        <a:bodyPr/>
        <a:lstStyle/>
        <a:p>
          <a:pPr algn="ctr"/>
          <a:r>
            <a:rPr lang="en-US" sz="1800" dirty="0"/>
            <a:t>PCB design</a:t>
          </a:r>
        </a:p>
        <a:p>
          <a:pPr algn="l"/>
          <a:r>
            <a:rPr lang="en-US" sz="1400" dirty="0"/>
            <a:t>- </a:t>
          </a:r>
          <a:r>
            <a:rPr lang="el-GR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μ</a:t>
          </a:r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C 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Sensors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ADC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USB</a:t>
          </a:r>
          <a:endParaRPr lang="en-150" sz="1400" dirty="0"/>
        </a:p>
      </dgm:t>
    </dgm:pt>
    <dgm:pt modelId="{F3AB77E8-1265-40B3-8E34-4453E74DB289}" type="parTrans" cxnId="{45E8D776-EC8D-4C5E-ABB9-37D8E6FBB329}">
      <dgm:prSet/>
      <dgm:spPr/>
      <dgm:t>
        <a:bodyPr/>
        <a:lstStyle/>
        <a:p>
          <a:endParaRPr lang="en-150"/>
        </a:p>
      </dgm:t>
    </dgm:pt>
    <dgm:pt modelId="{23FCFED1-6316-43B4-9F1D-73C375EC3321}" type="sibTrans" cxnId="{45E8D776-EC8D-4C5E-ABB9-37D8E6FBB329}">
      <dgm:prSet/>
      <dgm:spPr/>
      <dgm:t>
        <a:bodyPr/>
        <a:lstStyle/>
        <a:p>
          <a:endParaRPr lang="en-150"/>
        </a:p>
      </dgm:t>
    </dgm:pt>
    <dgm:pt modelId="{31CA710D-6067-4A5A-BD3A-DB96889245D5}">
      <dgm:prSet phldrT="[Text]" custT="1"/>
      <dgm:spPr/>
      <dgm:t>
        <a:bodyPr/>
        <a:lstStyle/>
        <a:p>
          <a:pPr algn="ctr"/>
          <a:r>
            <a:rPr lang="el-GR" sz="18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μ</a:t>
          </a:r>
          <a:r>
            <a:rPr lang="en-US" sz="18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C programming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Signal generation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Timer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Comparator</a:t>
          </a:r>
        </a:p>
        <a:p>
          <a:pPr algn="l"/>
          <a:r>
            <a:rPr lang="en-US" sz="14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USART</a:t>
          </a:r>
          <a:endParaRPr lang="en-150" sz="1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8777AA-DA7F-4C8B-BF89-22578D9B7733}" type="parTrans" cxnId="{66820BBF-B1FE-4602-8229-869F51EB8F90}">
      <dgm:prSet/>
      <dgm:spPr/>
      <dgm:t>
        <a:bodyPr/>
        <a:lstStyle/>
        <a:p>
          <a:endParaRPr lang="en-150"/>
        </a:p>
      </dgm:t>
    </dgm:pt>
    <dgm:pt modelId="{75968FBA-2A7A-4708-9745-E07D8CE99909}" type="sibTrans" cxnId="{66820BBF-B1FE-4602-8229-869F51EB8F90}">
      <dgm:prSet/>
      <dgm:spPr/>
      <dgm:t>
        <a:bodyPr/>
        <a:lstStyle/>
        <a:p>
          <a:endParaRPr lang="en-150"/>
        </a:p>
      </dgm:t>
    </dgm:pt>
    <dgm:pt modelId="{586C62F6-67E8-4A81-87D7-B8A56DE9D6AF}">
      <dgm:prSet phldrT="[Text]" custT="1"/>
      <dgm:spPr/>
      <dgm:t>
        <a:bodyPr/>
        <a:lstStyle/>
        <a:p>
          <a:pPr algn="ctr"/>
          <a:r>
            <a:rPr lang="en-US" sz="1800" dirty="0"/>
            <a:t>Data handling</a:t>
          </a:r>
        </a:p>
        <a:p>
          <a:pPr algn="l"/>
          <a:r>
            <a:rPr lang="en-US" sz="1400" dirty="0"/>
            <a:t>- Acquisition</a:t>
          </a:r>
        </a:p>
        <a:p>
          <a:pPr algn="l"/>
          <a:r>
            <a:rPr lang="en-US" sz="1400" dirty="0"/>
            <a:t>- Filtering</a:t>
          </a:r>
        </a:p>
        <a:p>
          <a:pPr algn="l"/>
          <a:r>
            <a:rPr lang="en-US" sz="1400" dirty="0"/>
            <a:t>- Displaying</a:t>
          </a:r>
        </a:p>
      </dgm:t>
    </dgm:pt>
    <dgm:pt modelId="{405A206A-61BF-4251-B45A-1C4099304231}" type="parTrans" cxnId="{7A8FA8D3-49E2-4364-A6C4-325495032468}">
      <dgm:prSet/>
      <dgm:spPr/>
      <dgm:t>
        <a:bodyPr/>
        <a:lstStyle/>
        <a:p>
          <a:endParaRPr lang="en-150"/>
        </a:p>
      </dgm:t>
    </dgm:pt>
    <dgm:pt modelId="{4D6B8777-3D59-42E4-AA72-EEBFBDD54B4E}" type="sibTrans" cxnId="{7A8FA8D3-49E2-4364-A6C4-325495032468}">
      <dgm:prSet/>
      <dgm:spPr/>
      <dgm:t>
        <a:bodyPr/>
        <a:lstStyle/>
        <a:p>
          <a:endParaRPr lang="en-150"/>
        </a:p>
      </dgm:t>
    </dgm:pt>
    <dgm:pt modelId="{4E61D935-F9B1-43B1-B3A6-B18868AB2C82}" type="pres">
      <dgm:prSet presAssocID="{C0866554-7659-47C4-BA04-A7267414E6A3}" presName="Name0" presStyleCnt="0">
        <dgm:presLayoutVars>
          <dgm:dir/>
          <dgm:resizeHandles val="exact"/>
        </dgm:presLayoutVars>
      </dgm:prSet>
      <dgm:spPr/>
    </dgm:pt>
    <dgm:pt modelId="{366450B7-7D54-45C6-AB5E-B4E6E1DABD2F}" type="pres">
      <dgm:prSet presAssocID="{83941EA4-D8D4-4D6B-A1D6-3BAF4841FDE1}" presName="composite" presStyleCnt="0"/>
      <dgm:spPr/>
    </dgm:pt>
    <dgm:pt modelId="{7EDFD683-F779-46F5-9410-4953CAA012D6}" type="pres">
      <dgm:prSet presAssocID="{83941EA4-D8D4-4D6B-A1D6-3BAF4841FDE1}" presName="imagSh" presStyleLbl="b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4DECC905-E546-4A36-86EF-E7D97D256B0D}" type="pres">
      <dgm:prSet presAssocID="{83941EA4-D8D4-4D6B-A1D6-3BAF4841FDE1}" presName="txNode" presStyleLbl="node1" presStyleIdx="0" presStyleCnt="4">
        <dgm:presLayoutVars>
          <dgm:bulletEnabled val="1"/>
        </dgm:presLayoutVars>
      </dgm:prSet>
      <dgm:spPr/>
    </dgm:pt>
    <dgm:pt modelId="{C1108235-19F7-4F5D-8160-2E116CBDEFA5}" type="pres">
      <dgm:prSet presAssocID="{A4B20091-07E0-4B76-B54E-B1FD9C22C22E}" presName="sibTrans" presStyleLbl="sibTrans2D1" presStyleIdx="0" presStyleCnt="3"/>
      <dgm:spPr/>
    </dgm:pt>
    <dgm:pt modelId="{960DAB05-B0CD-4F13-A54B-60BB5678A786}" type="pres">
      <dgm:prSet presAssocID="{A4B20091-07E0-4B76-B54E-B1FD9C22C22E}" presName="connTx" presStyleLbl="sibTrans2D1" presStyleIdx="0" presStyleCnt="3"/>
      <dgm:spPr/>
    </dgm:pt>
    <dgm:pt modelId="{8D24C9B4-9231-4CDB-A4A7-2F985663974E}" type="pres">
      <dgm:prSet presAssocID="{3F6EE005-0A33-40B8-80BE-67493F51AA03}" presName="composite" presStyleCnt="0"/>
      <dgm:spPr/>
    </dgm:pt>
    <dgm:pt modelId="{1B5B3B12-1BC1-4CC7-B6C1-C8E73A9D5613}" type="pres">
      <dgm:prSet presAssocID="{3F6EE005-0A33-40B8-80BE-67493F51AA03}" presName="imagSh" presStyleLbl="bgImgPlace1" presStyleIdx="1" presStyleCnt="4" custAng="10800000"/>
      <dgm:spPr>
        <a:blipFill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D0E97621-F764-4E01-B1A7-DE3D1FDD4D5C}" type="pres">
      <dgm:prSet presAssocID="{3F6EE005-0A33-40B8-80BE-67493F51AA03}" presName="txNode" presStyleLbl="node1" presStyleIdx="1" presStyleCnt="4">
        <dgm:presLayoutVars>
          <dgm:bulletEnabled val="1"/>
        </dgm:presLayoutVars>
      </dgm:prSet>
      <dgm:spPr/>
    </dgm:pt>
    <dgm:pt modelId="{BD7FD8C5-D747-4828-9967-C1B7CC36F65E}" type="pres">
      <dgm:prSet presAssocID="{23FCFED1-6316-43B4-9F1D-73C375EC3321}" presName="sibTrans" presStyleLbl="sibTrans2D1" presStyleIdx="1" presStyleCnt="3"/>
      <dgm:spPr/>
    </dgm:pt>
    <dgm:pt modelId="{BDE34000-2240-4D8A-9789-CC803BA82899}" type="pres">
      <dgm:prSet presAssocID="{23FCFED1-6316-43B4-9F1D-73C375EC3321}" presName="connTx" presStyleLbl="sibTrans2D1" presStyleIdx="1" presStyleCnt="3"/>
      <dgm:spPr/>
    </dgm:pt>
    <dgm:pt modelId="{2E1AD9CC-91F5-43FE-80BD-ADE50B699D94}" type="pres">
      <dgm:prSet presAssocID="{31CA710D-6067-4A5A-BD3A-DB96889245D5}" presName="composite" presStyleCnt="0"/>
      <dgm:spPr/>
    </dgm:pt>
    <dgm:pt modelId="{E0D6D605-7AB8-4DEA-AB27-573D0210C591}" type="pres">
      <dgm:prSet presAssocID="{31CA710D-6067-4A5A-BD3A-DB96889245D5}" presName="imagSh" presStyleLbl="b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57E79F1A-6A0A-4A1C-85EE-BD0EF054B411}" type="pres">
      <dgm:prSet presAssocID="{31CA710D-6067-4A5A-BD3A-DB96889245D5}" presName="txNode" presStyleLbl="node1" presStyleIdx="2" presStyleCnt="4">
        <dgm:presLayoutVars>
          <dgm:bulletEnabled val="1"/>
        </dgm:presLayoutVars>
      </dgm:prSet>
      <dgm:spPr/>
    </dgm:pt>
    <dgm:pt modelId="{362D5A31-1943-4034-83C4-BC5DC03688DE}" type="pres">
      <dgm:prSet presAssocID="{75968FBA-2A7A-4708-9745-E07D8CE99909}" presName="sibTrans" presStyleLbl="sibTrans2D1" presStyleIdx="2" presStyleCnt="3"/>
      <dgm:spPr/>
    </dgm:pt>
    <dgm:pt modelId="{22CC44BB-2331-4426-9DB7-1DC230CF0E93}" type="pres">
      <dgm:prSet presAssocID="{75968FBA-2A7A-4708-9745-E07D8CE99909}" presName="connTx" presStyleLbl="sibTrans2D1" presStyleIdx="2" presStyleCnt="3"/>
      <dgm:spPr/>
    </dgm:pt>
    <dgm:pt modelId="{7F3C2235-1860-4EEF-B2B8-8E0DC3821400}" type="pres">
      <dgm:prSet presAssocID="{586C62F6-67E8-4A81-87D7-B8A56DE9D6AF}" presName="composite" presStyleCnt="0"/>
      <dgm:spPr/>
    </dgm:pt>
    <dgm:pt modelId="{F862FFB9-EDA4-4208-867D-4D2CDEDC6267}" type="pres">
      <dgm:prSet presAssocID="{586C62F6-67E8-4A81-87D7-B8A56DE9D6AF}" presName="imagSh" presStyleLbl="b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</dgm:spPr>
    </dgm:pt>
    <dgm:pt modelId="{C28A1F62-FA25-4A77-978B-5E30054A4993}" type="pres">
      <dgm:prSet presAssocID="{586C62F6-67E8-4A81-87D7-B8A56DE9D6AF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BEC510F-D003-4FF0-A7E2-4FD006B74D38}" type="presOf" srcId="{586C62F6-67E8-4A81-87D7-B8A56DE9D6AF}" destId="{C28A1F62-FA25-4A77-978B-5E30054A4993}" srcOrd="0" destOrd="0" presId="urn:microsoft.com/office/officeart/2005/8/layout/hProcess10"/>
    <dgm:cxn modelId="{90C41B12-85B3-49E9-A933-5A6A37AB9745}" type="presOf" srcId="{83941EA4-D8D4-4D6B-A1D6-3BAF4841FDE1}" destId="{4DECC905-E546-4A36-86EF-E7D97D256B0D}" srcOrd="0" destOrd="0" presId="urn:microsoft.com/office/officeart/2005/8/layout/hProcess10"/>
    <dgm:cxn modelId="{D388FD1D-2870-4DB6-B833-3F76CCAA064C}" type="presOf" srcId="{31CA710D-6067-4A5A-BD3A-DB96889245D5}" destId="{57E79F1A-6A0A-4A1C-85EE-BD0EF054B411}" srcOrd="0" destOrd="0" presId="urn:microsoft.com/office/officeart/2005/8/layout/hProcess10"/>
    <dgm:cxn modelId="{AC62B65C-E29D-4A29-AF5C-F25CC05846A4}" type="presOf" srcId="{A4B20091-07E0-4B76-B54E-B1FD9C22C22E}" destId="{960DAB05-B0CD-4F13-A54B-60BB5678A786}" srcOrd="1" destOrd="0" presId="urn:microsoft.com/office/officeart/2005/8/layout/hProcess10"/>
    <dgm:cxn modelId="{45E8D776-EC8D-4C5E-ABB9-37D8E6FBB329}" srcId="{C0866554-7659-47C4-BA04-A7267414E6A3}" destId="{3F6EE005-0A33-40B8-80BE-67493F51AA03}" srcOrd="1" destOrd="0" parTransId="{F3AB77E8-1265-40B3-8E34-4453E74DB289}" sibTransId="{23FCFED1-6316-43B4-9F1D-73C375EC3321}"/>
    <dgm:cxn modelId="{6C77E478-2211-4B80-83F9-20FA38749D11}" srcId="{C0866554-7659-47C4-BA04-A7267414E6A3}" destId="{83941EA4-D8D4-4D6B-A1D6-3BAF4841FDE1}" srcOrd="0" destOrd="0" parTransId="{2BD72472-324B-486B-A01B-97CAB26B2D3A}" sibTransId="{A4B20091-07E0-4B76-B54E-B1FD9C22C22E}"/>
    <dgm:cxn modelId="{F1177D88-E369-4BAE-886D-FCF51AC12226}" type="presOf" srcId="{75968FBA-2A7A-4708-9745-E07D8CE99909}" destId="{362D5A31-1943-4034-83C4-BC5DC03688DE}" srcOrd="0" destOrd="0" presId="urn:microsoft.com/office/officeart/2005/8/layout/hProcess10"/>
    <dgm:cxn modelId="{EA8E8FB7-C999-4EAA-BF74-5F5C4AC363C5}" type="presOf" srcId="{3F6EE005-0A33-40B8-80BE-67493F51AA03}" destId="{D0E97621-F764-4E01-B1A7-DE3D1FDD4D5C}" srcOrd="0" destOrd="0" presId="urn:microsoft.com/office/officeart/2005/8/layout/hProcess10"/>
    <dgm:cxn modelId="{66820BBF-B1FE-4602-8229-869F51EB8F90}" srcId="{C0866554-7659-47C4-BA04-A7267414E6A3}" destId="{31CA710D-6067-4A5A-BD3A-DB96889245D5}" srcOrd="2" destOrd="0" parTransId="{CE8777AA-DA7F-4C8B-BF89-22578D9B7733}" sibTransId="{75968FBA-2A7A-4708-9745-E07D8CE99909}"/>
    <dgm:cxn modelId="{7A8FA8D3-49E2-4364-A6C4-325495032468}" srcId="{C0866554-7659-47C4-BA04-A7267414E6A3}" destId="{586C62F6-67E8-4A81-87D7-B8A56DE9D6AF}" srcOrd="3" destOrd="0" parTransId="{405A206A-61BF-4251-B45A-1C4099304231}" sibTransId="{4D6B8777-3D59-42E4-AA72-EEBFBDD54B4E}"/>
    <dgm:cxn modelId="{8F3E6BD4-F210-4D30-904F-1ADC4865F31C}" type="presOf" srcId="{23FCFED1-6316-43B4-9F1D-73C375EC3321}" destId="{BDE34000-2240-4D8A-9789-CC803BA82899}" srcOrd="1" destOrd="0" presId="urn:microsoft.com/office/officeart/2005/8/layout/hProcess10"/>
    <dgm:cxn modelId="{AF8517EB-C029-4247-8706-BEF1F5FA3B9F}" type="presOf" srcId="{75968FBA-2A7A-4708-9745-E07D8CE99909}" destId="{22CC44BB-2331-4426-9DB7-1DC230CF0E93}" srcOrd="1" destOrd="0" presId="urn:microsoft.com/office/officeart/2005/8/layout/hProcess10"/>
    <dgm:cxn modelId="{EDC499EF-821D-42C7-83BA-FF9C25EA51C5}" type="presOf" srcId="{A4B20091-07E0-4B76-B54E-B1FD9C22C22E}" destId="{C1108235-19F7-4F5D-8160-2E116CBDEFA5}" srcOrd="0" destOrd="0" presId="urn:microsoft.com/office/officeart/2005/8/layout/hProcess10"/>
    <dgm:cxn modelId="{8B0177F5-B15A-4725-B82F-786923C0963F}" type="presOf" srcId="{C0866554-7659-47C4-BA04-A7267414E6A3}" destId="{4E61D935-F9B1-43B1-B3A6-B18868AB2C82}" srcOrd="0" destOrd="0" presId="urn:microsoft.com/office/officeart/2005/8/layout/hProcess10"/>
    <dgm:cxn modelId="{FDDD28FB-55DC-4549-BBA9-D1394C962CCD}" type="presOf" srcId="{23FCFED1-6316-43B4-9F1D-73C375EC3321}" destId="{BD7FD8C5-D747-4828-9967-C1B7CC36F65E}" srcOrd="0" destOrd="0" presId="urn:microsoft.com/office/officeart/2005/8/layout/hProcess10"/>
    <dgm:cxn modelId="{032B55D8-2B2B-4580-83D4-A2BDF38EBAC1}" type="presParOf" srcId="{4E61D935-F9B1-43B1-B3A6-B18868AB2C82}" destId="{366450B7-7D54-45C6-AB5E-B4E6E1DABD2F}" srcOrd="0" destOrd="0" presId="urn:microsoft.com/office/officeart/2005/8/layout/hProcess10"/>
    <dgm:cxn modelId="{C5B570D7-C25A-4294-A43D-789BA117DC7E}" type="presParOf" srcId="{366450B7-7D54-45C6-AB5E-B4E6E1DABD2F}" destId="{7EDFD683-F779-46F5-9410-4953CAA012D6}" srcOrd="0" destOrd="0" presId="urn:microsoft.com/office/officeart/2005/8/layout/hProcess10"/>
    <dgm:cxn modelId="{F960E06E-3AA0-450E-AFC0-89821BED1C07}" type="presParOf" srcId="{366450B7-7D54-45C6-AB5E-B4E6E1DABD2F}" destId="{4DECC905-E546-4A36-86EF-E7D97D256B0D}" srcOrd="1" destOrd="0" presId="urn:microsoft.com/office/officeart/2005/8/layout/hProcess10"/>
    <dgm:cxn modelId="{DF8C58F7-73F9-418F-B0E8-88897A95B9A4}" type="presParOf" srcId="{4E61D935-F9B1-43B1-B3A6-B18868AB2C82}" destId="{C1108235-19F7-4F5D-8160-2E116CBDEFA5}" srcOrd="1" destOrd="0" presId="urn:microsoft.com/office/officeart/2005/8/layout/hProcess10"/>
    <dgm:cxn modelId="{60153AE2-2014-4AF6-90B6-E8BEBB35C9B1}" type="presParOf" srcId="{C1108235-19F7-4F5D-8160-2E116CBDEFA5}" destId="{960DAB05-B0CD-4F13-A54B-60BB5678A786}" srcOrd="0" destOrd="0" presId="urn:microsoft.com/office/officeart/2005/8/layout/hProcess10"/>
    <dgm:cxn modelId="{12303D49-4AE2-408B-AD80-3D5853525AB1}" type="presParOf" srcId="{4E61D935-F9B1-43B1-B3A6-B18868AB2C82}" destId="{8D24C9B4-9231-4CDB-A4A7-2F985663974E}" srcOrd="2" destOrd="0" presId="urn:microsoft.com/office/officeart/2005/8/layout/hProcess10"/>
    <dgm:cxn modelId="{9EB346FA-4111-488F-B390-51984E2891D9}" type="presParOf" srcId="{8D24C9B4-9231-4CDB-A4A7-2F985663974E}" destId="{1B5B3B12-1BC1-4CC7-B6C1-C8E73A9D5613}" srcOrd="0" destOrd="0" presId="urn:microsoft.com/office/officeart/2005/8/layout/hProcess10"/>
    <dgm:cxn modelId="{AB9CE93A-CE79-4616-B69F-C1315DB6A716}" type="presParOf" srcId="{8D24C9B4-9231-4CDB-A4A7-2F985663974E}" destId="{D0E97621-F764-4E01-B1A7-DE3D1FDD4D5C}" srcOrd="1" destOrd="0" presId="urn:microsoft.com/office/officeart/2005/8/layout/hProcess10"/>
    <dgm:cxn modelId="{1823E979-CE7B-449C-9554-58470387C2DA}" type="presParOf" srcId="{4E61D935-F9B1-43B1-B3A6-B18868AB2C82}" destId="{BD7FD8C5-D747-4828-9967-C1B7CC36F65E}" srcOrd="3" destOrd="0" presId="urn:microsoft.com/office/officeart/2005/8/layout/hProcess10"/>
    <dgm:cxn modelId="{1A03A650-3801-4F2C-8BCC-C6DB16DDF02D}" type="presParOf" srcId="{BD7FD8C5-D747-4828-9967-C1B7CC36F65E}" destId="{BDE34000-2240-4D8A-9789-CC803BA82899}" srcOrd="0" destOrd="0" presId="urn:microsoft.com/office/officeart/2005/8/layout/hProcess10"/>
    <dgm:cxn modelId="{07BC1D11-3CAB-4FD7-A6E0-8966084D8C4D}" type="presParOf" srcId="{4E61D935-F9B1-43B1-B3A6-B18868AB2C82}" destId="{2E1AD9CC-91F5-43FE-80BD-ADE50B699D94}" srcOrd="4" destOrd="0" presId="urn:microsoft.com/office/officeart/2005/8/layout/hProcess10"/>
    <dgm:cxn modelId="{C0F8D27F-F0C2-46F2-84FA-DDE18CC08734}" type="presParOf" srcId="{2E1AD9CC-91F5-43FE-80BD-ADE50B699D94}" destId="{E0D6D605-7AB8-4DEA-AB27-573D0210C591}" srcOrd="0" destOrd="0" presId="urn:microsoft.com/office/officeart/2005/8/layout/hProcess10"/>
    <dgm:cxn modelId="{5859451A-64D2-4D96-B7AA-D4C1CFE7ADAD}" type="presParOf" srcId="{2E1AD9CC-91F5-43FE-80BD-ADE50B699D94}" destId="{57E79F1A-6A0A-4A1C-85EE-BD0EF054B411}" srcOrd="1" destOrd="0" presId="urn:microsoft.com/office/officeart/2005/8/layout/hProcess10"/>
    <dgm:cxn modelId="{581E35D1-C412-4B59-BE14-AAEAAE55A305}" type="presParOf" srcId="{4E61D935-F9B1-43B1-B3A6-B18868AB2C82}" destId="{362D5A31-1943-4034-83C4-BC5DC03688DE}" srcOrd="5" destOrd="0" presId="urn:microsoft.com/office/officeart/2005/8/layout/hProcess10"/>
    <dgm:cxn modelId="{EA2B61D1-AF96-4D73-9E75-B7549175B0D5}" type="presParOf" srcId="{362D5A31-1943-4034-83C4-BC5DC03688DE}" destId="{22CC44BB-2331-4426-9DB7-1DC230CF0E93}" srcOrd="0" destOrd="0" presId="urn:microsoft.com/office/officeart/2005/8/layout/hProcess10"/>
    <dgm:cxn modelId="{021FF16B-48C2-43D2-AFD5-73DFD70C2FF2}" type="presParOf" srcId="{4E61D935-F9B1-43B1-B3A6-B18868AB2C82}" destId="{7F3C2235-1860-4EEF-B2B8-8E0DC3821400}" srcOrd="6" destOrd="0" presId="urn:microsoft.com/office/officeart/2005/8/layout/hProcess10"/>
    <dgm:cxn modelId="{CF930B15-15C8-486E-A593-00C527FCDBAA}" type="presParOf" srcId="{7F3C2235-1860-4EEF-B2B8-8E0DC3821400}" destId="{F862FFB9-EDA4-4208-867D-4D2CDEDC6267}" srcOrd="0" destOrd="0" presId="urn:microsoft.com/office/officeart/2005/8/layout/hProcess10"/>
    <dgm:cxn modelId="{0C1A7B28-C78C-4112-965C-D339D7EB5B4E}" type="presParOf" srcId="{7F3C2235-1860-4EEF-B2B8-8E0DC3821400}" destId="{C28A1F62-FA25-4A77-978B-5E30054A4993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DC0DA2-1692-433B-B7E5-88566C88D691}" type="doc">
      <dgm:prSet loTypeId="urn:microsoft.com/office/officeart/2005/8/layout/process1" loCatId="process" qsTypeId="urn:microsoft.com/office/officeart/2005/8/quickstyle/simple1" qsCatId="simple" csTypeId="urn:microsoft.com/office/officeart/2005/8/colors/accent1_4" csCatId="accent1" phldr="1"/>
      <dgm:spPr/>
    </dgm:pt>
    <dgm:pt modelId="{C800E101-E156-451C-BC26-57361CA2E58D}">
      <dgm:prSet phldrT="[Text]"/>
      <dgm:spPr/>
      <dgm:t>
        <a:bodyPr/>
        <a:lstStyle/>
        <a:p>
          <a:r>
            <a:rPr lang="en-US" dirty="0"/>
            <a:t>USBDP</a:t>
          </a:r>
        </a:p>
        <a:p>
          <a:r>
            <a:rPr lang="en-US" dirty="0"/>
            <a:t>&amp;</a:t>
          </a:r>
        </a:p>
        <a:p>
          <a:r>
            <a:rPr lang="en-US" dirty="0"/>
            <a:t>USBDM</a:t>
          </a:r>
          <a:endParaRPr lang="en-150" dirty="0"/>
        </a:p>
      </dgm:t>
    </dgm:pt>
    <dgm:pt modelId="{515187C8-E6CA-4BA6-8FBC-4C1351B9166D}" type="parTrans" cxnId="{CE12CD52-49C3-4BC3-944F-9DCF11ADE7B9}">
      <dgm:prSet/>
      <dgm:spPr/>
      <dgm:t>
        <a:bodyPr/>
        <a:lstStyle/>
        <a:p>
          <a:endParaRPr lang="en-150"/>
        </a:p>
      </dgm:t>
    </dgm:pt>
    <dgm:pt modelId="{B9B699F4-93F3-4C76-92BD-E6254B8D2C7B}" type="sibTrans" cxnId="{CE12CD52-49C3-4BC3-944F-9DCF11ADE7B9}">
      <dgm:prSet/>
      <dgm:spPr/>
      <dgm:t>
        <a:bodyPr/>
        <a:lstStyle/>
        <a:p>
          <a:endParaRPr lang="en-150"/>
        </a:p>
      </dgm:t>
    </dgm:pt>
    <dgm:pt modelId="{616B4FC4-9DFF-4699-8C3A-C486BB356AD5}">
      <dgm:prSet phldrT="[Text]"/>
      <dgm:spPr/>
      <dgm:t>
        <a:bodyPr/>
        <a:lstStyle/>
        <a:p>
          <a:r>
            <a:rPr lang="en-US" dirty="0"/>
            <a:t>RX</a:t>
          </a:r>
        </a:p>
        <a:p>
          <a:r>
            <a:rPr lang="en-US" dirty="0"/>
            <a:t>&amp;</a:t>
          </a:r>
        </a:p>
        <a:p>
          <a:r>
            <a:rPr lang="en-US" dirty="0"/>
            <a:t>TX</a:t>
          </a:r>
          <a:endParaRPr lang="en-150" dirty="0"/>
        </a:p>
      </dgm:t>
    </dgm:pt>
    <dgm:pt modelId="{9BE3C80C-93DE-4115-AD3C-2843BBD69D84}" type="parTrans" cxnId="{594AD8C4-DE51-4B91-9948-DF89D11E920A}">
      <dgm:prSet/>
      <dgm:spPr/>
      <dgm:t>
        <a:bodyPr/>
        <a:lstStyle/>
        <a:p>
          <a:endParaRPr lang="en-150"/>
        </a:p>
      </dgm:t>
    </dgm:pt>
    <dgm:pt modelId="{CEF51CB7-28B2-4C28-BF6F-97CA95A75F54}" type="sibTrans" cxnId="{594AD8C4-DE51-4B91-9948-DF89D11E920A}">
      <dgm:prSet/>
      <dgm:spPr/>
      <dgm:t>
        <a:bodyPr/>
        <a:lstStyle/>
        <a:p>
          <a:endParaRPr lang="en-150"/>
        </a:p>
      </dgm:t>
    </dgm:pt>
    <dgm:pt modelId="{A4B02480-BCD5-4347-8DC5-2A303A66331C}" type="pres">
      <dgm:prSet presAssocID="{E3DC0DA2-1692-433B-B7E5-88566C88D691}" presName="Name0" presStyleCnt="0">
        <dgm:presLayoutVars>
          <dgm:dir/>
          <dgm:resizeHandles val="exact"/>
        </dgm:presLayoutVars>
      </dgm:prSet>
      <dgm:spPr/>
    </dgm:pt>
    <dgm:pt modelId="{33834494-A29D-4198-A3F2-B2EC4447ACD2}" type="pres">
      <dgm:prSet presAssocID="{C800E101-E156-451C-BC26-57361CA2E58D}" presName="node" presStyleLbl="node1" presStyleIdx="0" presStyleCnt="2">
        <dgm:presLayoutVars>
          <dgm:bulletEnabled val="1"/>
        </dgm:presLayoutVars>
      </dgm:prSet>
      <dgm:spPr/>
    </dgm:pt>
    <dgm:pt modelId="{C92538E6-0AAF-4224-AD04-129D50CE316E}" type="pres">
      <dgm:prSet presAssocID="{B9B699F4-93F3-4C76-92BD-E6254B8D2C7B}" presName="sibTrans" presStyleLbl="sibTrans2D1" presStyleIdx="0" presStyleCnt="1"/>
      <dgm:spPr/>
    </dgm:pt>
    <dgm:pt modelId="{F087A2E1-7CC2-4EB1-81B6-38AC40560549}" type="pres">
      <dgm:prSet presAssocID="{B9B699F4-93F3-4C76-92BD-E6254B8D2C7B}" presName="connectorText" presStyleLbl="sibTrans2D1" presStyleIdx="0" presStyleCnt="1"/>
      <dgm:spPr/>
    </dgm:pt>
    <dgm:pt modelId="{DBF511B5-6BA1-4A83-A62D-062DA27057E6}" type="pres">
      <dgm:prSet presAssocID="{616B4FC4-9DFF-4699-8C3A-C486BB356AD5}" presName="node" presStyleLbl="node1" presStyleIdx="1" presStyleCnt="2">
        <dgm:presLayoutVars>
          <dgm:bulletEnabled val="1"/>
        </dgm:presLayoutVars>
      </dgm:prSet>
      <dgm:spPr/>
    </dgm:pt>
  </dgm:ptLst>
  <dgm:cxnLst>
    <dgm:cxn modelId="{95401B10-D961-4F96-A86C-2E3B1FB1E46E}" type="presOf" srcId="{B9B699F4-93F3-4C76-92BD-E6254B8D2C7B}" destId="{F087A2E1-7CC2-4EB1-81B6-38AC40560549}" srcOrd="1" destOrd="0" presId="urn:microsoft.com/office/officeart/2005/8/layout/process1"/>
    <dgm:cxn modelId="{46238E72-0233-4F79-9B54-7CFBAE542864}" type="presOf" srcId="{B9B699F4-93F3-4C76-92BD-E6254B8D2C7B}" destId="{C92538E6-0AAF-4224-AD04-129D50CE316E}" srcOrd="0" destOrd="0" presId="urn:microsoft.com/office/officeart/2005/8/layout/process1"/>
    <dgm:cxn modelId="{CE12CD52-49C3-4BC3-944F-9DCF11ADE7B9}" srcId="{E3DC0DA2-1692-433B-B7E5-88566C88D691}" destId="{C800E101-E156-451C-BC26-57361CA2E58D}" srcOrd="0" destOrd="0" parTransId="{515187C8-E6CA-4BA6-8FBC-4C1351B9166D}" sibTransId="{B9B699F4-93F3-4C76-92BD-E6254B8D2C7B}"/>
    <dgm:cxn modelId="{A450D957-2E0D-4A23-8D6B-C0309FB02A9E}" type="presOf" srcId="{E3DC0DA2-1692-433B-B7E5-88566C88D691}" destId="{A4B02480-BCD5-4347-8DC5-2A303A66331C}" srcOrd="0" destOrd="0" presId="urn:microsoft.com/office/officeart/2005/8/layout/process1"/>
    <dgm:cxn modelId="{108B42AD-B57F-4A5D-9E9C-14423123C20E}" type="presOf" srcId="{616B4FC4-9DFF-4699-8C3A-C486BB356AD5}" destId="{DBF511B5-6BA1-4A83-A62D-062DA27057E6}" srcOrd="0" destOrd="0" presId="urn:microsoft.com/office/officeart/2005/8/layout/process1"/>
    <dgm:cxn modelId="{594AD8C4-DE51-4B91-9948-DF89D11E920A}" srcId="{E3DC0DA2-1692-433B-B7E5-88566C88D691}" destId="{616B4FC4-9DFF-4699-8C3A-C486BB356AD5}" srcOrd="1" destOrd="0" parTransId="{9BE3C80C-93DE-4115-AD3C-2843BBD69D84}" sibTransId="{CEF51CB7-28B2-4C28-BF6F-97CA95A75F54}"/>
    <dgm:cxn modelId="{D26520E7-D61D-495B-A6CA-C4048B87E85A}" type="presOf" srcId="{C800E101-E156-451C-BC26-57361CA2E58D}" destId="{33834494-A29D-4198-A3F2-B2EC4447ACD2}" srcOrd="0" destOrd="0" presId="urn:microsoft.com/office/officeart/2005/8/layout/process1"/>
    <dgm:cxn modelId="{0FE1C169-2734-4DF8-AF5D-283225CBF0F7}" type="presParOf" srcId="{A4B02480-BCD5-4347-8DC5-2A303A66331C}" destId="{33834494-A29D-4198-A3F2-B2EC4447ACD2}" srcOrd="0" destOrd="0" presId="urn:microsoft.com/office/officeart/2005/8/layout/process1"/>
    <dgm:cxn modelId="{3BBC3629-B24F-48A8-9869-F085E79AA542}" type="presParOf" srcId="{A4B02480-BCD5-4347-8DC5-2A303A66331C}" destId="{C92538E6-0AAF-4224-AD04-129D50CE316E}" srcOrd="1" destOrd="0" presId="urn:microsoft.com/office/officeart/2005/8/layout/process1"/>
    <dgm:cxn modelId="{4A29F528-5731-401D-8D5E-7BAB94C26BDA}" type="presParOf" srcId="{C92538E6-0AAF-4224-AD04-129D50CE316E}" destId="{F087A2E1-7CC2-4EB1-81B6-38AC40560549}" srcOrd="0" destOrd="0" presId="urn:microsoft.com/office/officeart/2005/8/layout/process1"/>
    <dgm:cxn modelId="{290AE214-78E7-4D36-BEC8-97945DD8C659}" type="presParOf" srcId="{A4B02480-BCD5-4347-8DC5-2A303A66331C}" destId="{DBF511B5-6BA1-4A83-A62D-062DA27057E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FD683-F779-46F5-9410-4953CAA012D6}">
      <dsp:nvSpPr>
        <dsp:cNvPr id="0" name=""/>
        <dsp:cNvSpPr/>
      </dsp:nvSpPr>
      <dsp:spPr>
        <a:xfrm>
          <a:off x="1328" y="627664"/>
          <a:ext cx="1729622" cy="17296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3000" b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CC905-E546-4A36-86EF-E7D97D256B0D}">
      <dsp:nvSpPr>
        <dsp:cNvPr id="0" name=""/>
        <dsp:cNvSpPr/>
      </dsp:nvSpPr>
      <dsp:spPr>
        <a:xfrm>
          <a:off x="282894" y="1665438"/>
          <a:ext cx="1729622" cy="172962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Circuit design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 </a:t>
          </a:r>
          <a:r>
            <a:rPr lang="el-GR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μ</a:t>
          </a: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C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ADC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USB</a:t>
          </a:r>
          <a:endParaRPr lang="en-150" sz="1400" kern="1200" dirty="0"/>
        </a:p>
      </dsp:txBody>
      <dsp:txXfrm>
        <a:off x="333553" y="1716097"/>
        <a:ext cx="1628304" cy="1628304"/>
      </dsp:txXfrm>
    </dsp:sp>
    <dsp:sp modelId="{C1108235-19F7-4F5D-8160-2E116CBDEFA5}">
      <dsp:nvSpPr>
        <dsp:cNvPr id="0" name=""/>
        <dsp:cNvSpPr/>
      </dsp:nvSpPr>
      <dsp:spPr>
        <a:xfrm>
          <a:off x="2064114" y="1284673"/>
          <a:ext cx="333163" cy="41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150" sz="1700" kern="1200"/>
        </a:p>
      </dsp:txBody>
      <dsp:txXfrm>
        <a:off x="2064114" y="1367794"/>
        <a:ext cx="233214" cy="249362"/>
      </dsp:txXfrm>
    </dsp:sp>
    <dsp:sp modelId="{1B5B3B12-1BC1-4CC7-B6C1-C8E73A9D5613}">
      <dsp:nvSpPr>
        <dsp:cNvPr id="0" name=""/>
        <dsp:cNvSpPr/>
      </dsp:nvSpPr>
      <dsp:spPr>
        <a:xfrm rot="10800000">
          <a:off x="2682846" y="627664"/>
          <a:ext cx="1729622" cy="17296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2000" r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97621-F764-4E01-B1A7-DE3D1FDD4D5C}">
      <dsp:nvSpPr>
        <dsp:cNvPr id="0" name=""/>
        <dsp:cNvSpPr/>
      </dsp:nvSpPr>
      <dsp:spPr>
        <a:xfrm>
          <a:off x="2964412" y="1665438"/>
          <a:ext cx="1729622" cy="172962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79340"/>
            <a:satOff val="-14280"/>
            <a:lumOff val="11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PCB design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l-GR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μ</a:t>
          </a: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C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Sensors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ADC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USB</a:t>
          </a:r>
          <a:endParaRPr lang="en-150" sz="1400" kern="1200" dirty="0"/>
        </a:p>
      </dsp:txBody>
      <dsp:txXfrm>
        <a:off x="3015071" y="1716097"/>
        <a:ext cx="1628304" cy="1628304"/>
      </dsp:txXfrm>
    </dsp:sp>
    <dsp:sp modelId="{BD7FD8C5-D747-4828-9967-C1B7CC36F65E}">
      <dsp:nvSpPr>
        <dsp:cNvPr id="0" name=""/>
        <dsp:cNvSpPr/>
      </dsp:nvSpPr>
      <dsp:spPr>
        <a:xfrm>
          <a:off x="4745632" y="1284673"/>
          <a:ext cx="333163" cy="41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119103"/>
            <a:satOff val="-21150"/>
            <a:lumOff val="163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150" sz="1700" kern="1200"/>
        </a:p>
      </dsp:txBody>
      <dsp:txXfrm>
        <a:off x="4745632" y="1367794"/>
        <a:ext cx="233214" cy="249362"/>
      </dsp:txXfrm>
    </dsp:sp>
    <dsp:sp modelId="{E0D6D605-7AB8-4DEA-AB27-573D0210C591}">
      <dsp:nvSpPr>
        <dsp:cNvPr id="0" name=""/>
        <dsp:cNvSpPr/>
      </dsp:nvSpPr>
      <dsp:spPr>
        <a:xfrm>
          <a:off x="5364364" y="627664"/>
          <a:ext cx="1729622" cy="17296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79F1A-6A0A-4A1C-85EE-BD0EF054B411}">
      <dsp:nvSpPr>
        <dsp:cNvPr id="0" name=""/>
        <dsp:cNvSpPr/>
      </dsp:nvSpPr>
      <dsp:spPr>
        <a:xfrm>
          <a:off x="5645931" y="1665438"/>
          <a:ext cx="1729622" cy="172962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58679"/>
            <a:satOff val="-28560"/>
            <a:lumOff val="230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μ</a:t>
          </a:r>
          <a:r>
            <a:rPr lang="en-US" sz="18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C programming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Signal generation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Timer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Comparator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rPr>
            <a:t>- USART</a:t>
          </a:r>
          <a:endParaRPr lang="en-150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96590" y="1716097"/>
        <a:ext cx="1628304" cy="1628304"/>
      </dsp:txXfrm>
    </dsp:sp>
    <dsp:sp modelId="{362D5A31-1943-4034-83C4-BC5DC03688DE}">
      <dsp:nvSpPr>
        <dsp:cNvPr id="0" name=""/>
        <dsp:cNvSpPr/>
      </dsp:nvSpPr>
      <dsp:spPr>
        <a:xfrm>
          <a:off x="7427150" y="1284673"/>
          <a:ext cx="333163" cy="41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38206"/>
            <a:satOff val="-42300"/>
            <a:lumOff val="326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150" sz="1700" kern="1200"/>
        </a:p>
      </dsp:txBody>
      <dsp:txXfrm>
        <a:off x="7427150" y="1367794"/>
        <a:ext cx="233214" cy="249362"/>
      </dsp:txXfrm>
    </dsp:sp>
    <dsp:sp modelId="{F862FFB9-EDA4-4208-867D-4D2CDEDC6267}">
      <dsp:nvSpPr>
        <dsp:cNvPr id="0" name=""/>
        <dsp:cNvSpPr/>
      </dsp:nvSpPr>
      <dsp:spPr>
        <a:xfrm>
          <a:off x="8045882" y="627664"/>
          <a:ext cx="1729622" cy="17296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11000" r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A1F62-FA25-4A77-978B-5E30054A4993}">
      <dsp:nvSpPr>
        <dsp:cNvPr id="0" name=""/>
        <dsp:cNvSpPr/>
      </dsp:nvSpPr>
      <dsp:spPr>
        <a:xfrm>
          <a:off x="8327449" y="1665438"/>
          <a:ext cx="1729622" cy="1729622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38019"/>
            <a:satOff val="-42840"/>
            <a:lumOff val="345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handling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Acquisition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Filtering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Displaying</a:t>
          </a:r>
        </a:p>
      </dsp:txBody>
      <dsp:txXfrm>
        <a:off x="8378108" y="1716097"/>
        <a:ext cx="1628304" cy="1628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34494-A29D-4198-A3F2-B2EC4447ACD2}">
      <dsp:nvSpPr>
        <dsp:cNvPr id="0" name=""/>
        <dsp:cNvSpPr/>
      </dsp:nvSpPr>
      <dsp:spPr>
        <a:xfrm>
          <a:off x="686" y="414472"/>
          <a:ext cx="1463896" cy="1166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USBDP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&amp;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USBDM</a:t>
          </a:r>
          <a:endParaRPr lang="en-150" sz="1800" kern="1200" dirty="0"/>
        </a:p>
      </dsp:txBody>
      <dsp:txXfrm>
        <a:off x="34853" y="448639"/>
        <a:ext cx="1395562" cy="1098208"/>
      </dsp:txXfrm>
    </dsp:sp>
    <dsp:sp modelId="{C92538E6-0AAF-4224-AD04-129D50CE316E}">
      <dsp:nvSpPr>
        <dsp:cNvPr id="0" name=""/>
        <dsp:cNvSpPr/>
      </dsp:nvSpPr>
      <dsp:spPr>
        <a:xfrm>
          <a:off x="1610972" y="816220"/>
          <a:ext cx="310346" cy="3630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150" sz="1400" kern="1200"/>
        </a:p>
      </dsp:txBody>
      <dsp:txXfrm>
        <a:off x="1610972" y="888829"/>
        <a:ext cx="217242" cy="217828"/>
      </dsp:txXfrm>
    </dsp:sp>
    <dsp:sp modelId="{DBF511B5-6BA1-4A83-A62D-062DA27057E6}">
      <dsp:nvSpPr>
        <dsp:cNvPr id="0" name=""/>
        <dsp:cNvSpPr/>
      </dsp:nvSpPr>
      <dsp:spPr>
        <a:xfrm>
          <a:off x="2050141" y="414472"/>
          <a:ext cx="1463896" cy="1166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568983"/>
            <a:satOff val="-30245"/>
            <a:lumOff val="4776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RX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&amp;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TX</a:t>
          </a:r>
          <a:endParaRPr lang="en-150" sz="1800" kern="1200" dirty="0"/>
        </a:p>
      </dsp:txBody>
      <dsp:txXfrm>
        <a:off x="2084308" y="448639"/>
        <a:ext cx="1395562" cy="1098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CCD3D-2CAC-46AC-ABB8-0FDC76571CDF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40F9E-F843-4F8B-B3DA-CBB12288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85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40F9E-F843-4F8B-B3DA-CBB1228841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9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2CD8B-099E-4CCA-9627-78024698AA2B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283916-96E8-EABC-A3BB-3F452E199C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937" y="178102"/>
            <a:ext cx="1421487" cy="760003"/>
          </a:xfrm>
          <a:prstGeom prst="rect">
            <a:avLst/>
          </a:prstGeom>
        </p:spPr>
      </p:pic>
      <p:pic>
        <p:nvPicPr>
          <p:cNvPr id="11" name="Picture 2" descr="https://www.utcluj.ro/static/img/logo_site.png">
            <a:extLst>
              <a:ext uri="{FF2B5EF4-FFF2-40B4-BE49-F238E27FC236}">
                <a16:creationId xmlns:a16="http://schemas.microsoft.com/office/drawing/2014/main" id="{00111372-197A-6555-3223-0E63FDF096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" y="178101"/>
            <a:ext cx="2077720" cy="7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8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6A0F7-4018-43CD-B8F1-46564ED9848D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38A25-EC5B-4EB2-A64B-EDAAE75A1EE9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A1379-01F4-4A75-A7FD-B26E56852F1B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33B35-8D33-433C-B89E-62C62D776A54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571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F15B8-C4F7-40F0-9469-89C9C23B6778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1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89FF-BBC5-469E-920A-2623453637EB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6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D695D-F453-4763-92A8-542323CBCF21}" type="datetime1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713D7-6A51-453F-B810-5769CEEC8A9E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B579C-F80F-56A0-AFAF-8708A39BBD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3" y="281651"/>
            <a:ext cx="2428571" cy="609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3C54A-9AFD-0292-66A0-2A5B401619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472" y="161553"/>
            <a:ext cx="1924051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954666-9E9E-4695-99A2-1F5789A90496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2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AC7A-AB0A-4C19-A046-592425499277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692D2-73C1-47AC-A927-661694947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7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009CF9-E5E4-4493-AD65-3FA859076B5B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utcluj.ro/static/img/logo_site.png">
            <a:extLst>
              <a:ext uri="{FF2B5EF4-FFF2-40B4-BE49-F238E27FC236}">
                <a16:creationId xmlns:a16="http://schemas.microsoft.com/office/drawing/2014/main" id="{94573539-6CAF-D398-03F5-B60C64207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" y="178101"/>
            <a:ext cx="2077720" cy="7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B40B1-FD93-D745-6F68-07B051ACD9D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937" y="178102"/>
            <a:ext cx="1421487" cy="7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5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F5712-8457-4AB7-8812-8F5799FCC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00" y="2588628"/>
            <a:ext cx="8737600" cy="168074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400" b="1" dirty="0"/>
            </a:br>
            <a:r>
              <a:rPr lang="en-US" sz="7300" b="1" dirty="0"/>
              <a:t>Smart tiltmeter using image sensors</a:t>
            </a:r>
            <a:br>
              <a:rPr lang="en-US" sz="1400" b="1" dirty="0"/>
            </a:br>
            <a:br>
              <a:rPr lang="en-US" sz="4400" b="1" dirty="0"/>
            </a:br>
            <a:r>
              <a:rPr lang="en-US" sz="2700" b="1" dirty="0"/>
              <a:t>Graduate: Denisa-Ionela PETRARU</a:t>
            </a:r>
            <a:br>
              <a:rPr lang="en-US" sz="2700" b="1" dirty="0"/>
            </a:br>
            <a:r>
              <a:rPr lang="en-US" sz="2700" b="1" dirty="0"/>
              <a:t>Coordinator: </a:t>
            </a:r>
            <a:r>
              <a:rPr lang="en-US" sz="2700" b="1" dirty="0" err="1"/>
              <a:t>Septimiu</a:t>
            </a:r>
            <a:r>
              <a:rPr lang="en-US" sz="2700" b="1" dirty="0"/>
              <a:t>-Sever POP</a:t>
            </a:r>
            <a:endParaRPr lang="en-US" sz="2700" dirty="0">
              <a:solidFill>
                <a:srgbClr val="262626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986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ite circuit board pattern">
            <a:extLst>
              <a:ext uri="{FF2B5EF4-FFF2-40B4-BE49-F238E27FC236}">
                <a16:creationId xmlns:a16="http://schemas.microsoft.com/office/drawing/2014/main" id="{D84A9D6F-93B9-84CA-A420-0F35D54D9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164" b="38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354765-EEA8-4AB3-4FE4-434D928B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Circuit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F9316-5A0C-987C-253C-98EACBBAD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26D631-71B1-41FC-8183-9A37F884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DD4D4C-0A16-4FBA-9931-1F0FCE92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E8F221-2C17-451E-A781-791A48BDA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816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851B5-6712-C6DD-ADCD-B3FFC46B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809766"/>
            <a:ext cx="11154454" cy="790311"/>
          </a:xfrm>
          <a:solidFill>
            <a:srgbClr val="7D251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Microcontroller schematic – ATmega1284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computer circuit board with many lines and text&#10;&#10;Description automatically generated with medium confidence">
            <a:extLst>
              <a:ext uri="{FF2B5EF4-FFF2-40B4-BE49-F238E27FC236}">
                <a16:creationId xmlns:a16="http://schemas.microsoft.com/office/drawing/2014/main" id="{4698A017-213F-A153-F03B-86AAA6D4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9" y="2085704"/>
            <a:ext cx="6696421" cy="37833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B5473F-F842-7244-BE18-49D8A3DD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851" y="4242797"/>
            <a:ext cx="1720025" cy="143192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8F259-D8F7-DB34-F8FC-D52EED2B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6999" y="2198914"/>
            <a:ext cx="4062743" cy="367018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Microcontroller programming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Reception/Transmission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Sensor pins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ADC pins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9229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36DC4-C908-3968-5DAA-C94A4A4A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247" y="809628"/>
            <a:ext cx="6405063" cy="819360"/>
          </a:xfrm>
          <a:solidFill>
            <a:srgbClr val="7D251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 block – MAX1193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D4AFD-8609-417C-A30B-388D68BD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13" y="4680015"/>
            <a:ext cx="2172687" cy="14176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06A931F3-2328-1940-B540-4836562F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97" y="809628"/>
            <a:ext cx="4639403" cy="500205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F09C5A-A8CB-887D-A3DB-11CE6A420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Single ended input connections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Unbuffered external reference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External clock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Output data bits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Output channel indicator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1270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957E-517F-2DE4-CA54-CD99B798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489" y="928687"/>
            <a:ext cx="7834686" cy="791004"/>
          </a:xfrm>
          <a:solidFill>
            <a:srgbClr val="7D251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USB-USART conversion RS232BL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D98A8548-C563-D9A2-3F3C-0B052AF5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860736"/>
            <a:ext cx="6089950" cy="4049815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AC78ED9-362E-FCA8-289E-8480980C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921445"/>
            <a:ext cx="5047192" cy="4007868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USB port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dirty="0"/>
              <a:t>Protection elements</a:t>
            </a:r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A857F2-1207-15A2-E639-C86ACA5F0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341378"/>
              </p:ext>
            </p:extLst>
          </p:nvPr>
        </p:nvGraphicFramePr>
        <p:xfrm>
          <a:off x="938213" y="2676526"/>
          <a:ext cx="3514725" cy="199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562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n abstract circuit line pattern">
            <a:extLst>
              <a:ext uri="{FF2B5EF4-FFF2-40B4-BE49-F238E27FC236}">
                <a16:creationId xmlns:a16="http://schemas.microsoft.com/office/drawing/2014/main" id="{7C99BB58-7124-D580-89CD-FB364127B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014" b="77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36A30-B7FA-8934-8060-BFF947FE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PCB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5D2E1-2DAD-E235-7F7E-076C70A5E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26D631-71B1-41FC-8183-9A37F884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0DD4D4C-0A16-4FBA-9931-1F0FCE92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E8F221-2C17-451E-A781-791A48BDA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5249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1F60A3A-08DA-445D-B74A-BEE07358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4FAB2-3748-AF20-D1A6-6BECE0D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27730"/>
            <a:ext cx="6108154" cy="775518"/>
          </a:xfrm>
          <a:solidFill>
            <a:srgbClr val="AD4035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Microcontroller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D8FEE-6CF2-6CD0-7B84-8F4D12CA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7"/>
          <a:stretch/>
        </p:blipFill>
        <p:spPr>
          <a:xfrm rot="10800000"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6E6EFB-D2CB-44B2-BE0D-9C6DCCCED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9223A-39F7-A5A5-F536-D59D6F42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Microcontroller programming pins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Oscillator details</a:t>
            </a:r>
          </a:p>
          <a:p>
            <a:pPr marL="0" indent="0">
              <a:buClr>
                <a:schemeClr val="accent2"/>
              </a:buClr>
              <a:buNone/>
            </a:pPr>
            <a:endParaRPr lang="en-1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A066C-D259-4F6D-9F83-124F73636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179F48-E825-4803-806A-7029F8537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pic>
        <p:nvPicPr>
          <p:cNvPr id="10" name="Picture 9" descr="A colorful background with circles and lines&#10;&#10;Description automatically generated">
            <a:extLst>
              <a:ext uri="{FF2B5EF4-FFF2-40B4-BE49-F238E27FC236}">
                <a16:creationId xmlns:a16="http://schemas.microsoft.com/office/drawing/2014/main" id="{2F01103C-9179-6CE3-B952-A806535A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69" y="4550503"/>
            <a:ext cx="2919095" cy="1403985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32D8989-233C-0CDA-7315-96EA96F92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680" y="4529373"/>
            <a:ext cx="272224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96123-C3F4-5BF1-EFC5-7ECACCE1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9" y="882555"/>
            <a:ext cx="5127171" cy="779285"/>
          </a:xfrm>
          <a:solidFill>
            <a:srgbClr val="AD4035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Sensor integration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EF547-4934-88B1-D04B-5D82E9C0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83" y="830845"/>
            <a:ext cx="5021039" cy="50462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4E3F3B-3166-EA55-0FDE-2E1D9357F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34" y="1878238"/>
            <a:ext cx="5127172" cy="367018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Test point vias 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100</a:t>
            </a:r>
            <a:r>
              <a:rPr lang="el-GR" sz="2800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resistances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Ground plane cutouts</a:t>
            </a:r>
          </a:p>
          <a:p>
            <a:pPr marL="0" indent="0">
              <a:buClr>
                <a:schemeClr val="accent2"/>
              </a:buClr>
              <a:buNone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pic>
        <p:nvPicPr>
          <p:cNvPr id="6" name="Picture 5" descr="A blue and red striped background with yellow text&#10;&#10;Description automatically generated">
            <a:extLst>
              <a:ext uri="{FF2B5EF4-FFF2-40B4-BE49-F238E27FC236}">
                <a16:creationId xmlns:a16="http://schemas.microsoft.com/office/drawing/2014/main" id="{E0D5E4C6-024B-70DD-AFF3-1972373D9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" y="3540078"/>
            <a:ext cx="3444558" cy="13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7BD70-EC2A-66B0-2E9B-2EF3F565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046" y="1102498"/>
            <a:ext cx="4530443" cy="790899"/>
          </a:xfrm>
          <a:solidFill>
            <a:srgbClr val="AD4035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 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EF1FD-509E-F813-A3A9-C3367E6E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0026" y="1102498"/>
            <a:ext cx="6309995" cy="42592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67E45-614D-15A2-60EE-F2D4831E0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048" y="2172009"/>
            <a:ext cx="5127172" cy="367018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Oscillator guarding</a:t>
            </a:r>
          </a:p>
          <a:p>
            <a:pPr marL="0" indent="0">
              <a:buClr>
                <a:schemeClr val="accent2"/>
              </a:buClr>
              <a:buNone/>
            </a:pPr>
            <a:endParaRPr lang="en-US" sz="2800" dirty="0"/>
          </a:p>
          <a:p>
            <a:pPr marL="0" indent="0">
              <a:buClr>
                <a:schemeClr val="accent2"/>
              </a:buClr>
              <a:buNone/>
            </a:pPr>
            <a:endParaRPr lang="en-US" sz="2800" dirty="0"/>
          </a:p>
          <a:p>
            <a:pPr marL="0" indent="0">
              <a:buClr>
                <a:schemeClr val="accent2"/>
              </a:buClr>
              <a:buNone/>
            </a:pPr>
            <a:endParaRPr lang="en-US" sz="2800" dirty="0"/>
          </a:p>
          <a:p>
            <a:pPr marL="0" indent="0">
              <a:buClr>
                <a:schemeClr val="accent2"/>
              </a:buClr>
              <a:buNone/>
            </a:pPr>
            <a:endParaRPr lang="en-US" sz="2800" dirty="0"/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Thermal vias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pic>
        <p:nvPicPr>
          <p:cNvPr id="6" name="Picture 5" descr="A red and blue circuit board&#10;&#10;Description automatically generated">
            <a:extLst>
              <a:ext uri="{FF2B5EF4-FFF2-40B4-BE49-F238E27FC236}">
                <a16:creationId xmlns:a16="http://schemas.microsoft.com/office/drawing/2014/main" id="{E2570AFA-3904-A3C4-189E-0489C136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04" y="2757801"/>
            <a:ext cx="266128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3BAE65-D215-4292-9498-D9610AC2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31D12-A17E-A310-5FC7-55C36532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8" y="1630621"/>
            <a:ext cx="4242706" cy="823141"/>
          </a:xfrm>
          <a:solidFill>
            <a:srgbClr val="AD4035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USB block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8CB26-1937-8411-960F-839ACC1D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20308" y="1629404"/>
            <a:ext cx="6909801" cy="31957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99ACED-3F9B-471D-97BC-E5D2D231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72CA5D-D46B-2D38-E3AC-537550801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2838202"/>
            <a:ext cx="3690257" cy="2389177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Ground vias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Indicator LEDs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05757-249C-4F2B-B326-B940FDD9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922679-5189-4C5C-9FBB-6839F89C6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8054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C03F-5FB4-92DB-79A0-BFC532E9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78633"/>
            <a:ext cx="9940119" cy="758727"/>
          </a:xfrm>
          <a:solidFill>
            <a:srgbClr val="AD4035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 results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5A6A4-4D8D-54BE-784E-BC3A6EF88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1617295" y="1865311"/>
            <a:ext cx="3709179" cy="4022725"/>
          </a:xfrm>
        </p:spPr>
      </p:pic>
      <p:pic>
        <p:nvPicPr>
          <p:cNvPr id="8" name="Picture 7" descr="A green circuit board with many small components&#10;&#10;Description automatically generated">
            <a:extLst>
              <a:ext uri="{FF2B5EF4-FFF2-40B4-BE49-F238E27FC236}">
                <a16:creationId xmlns:a16="http://schemas.microsoft.com/office/drawing/2014/main" id="{64868925-8166-9AB1-D7BC-2C9C3B1B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90" y="1873984"/>
            <a:ext cx="3650441" cy="40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 arrows going to the red target">
            <a:extLst>
              <a:ext uri="{FF2B5EF4-FFF2-40B4-BE49-F238E27FC236}">
                <a16:creationId xmlns:a16="http://schemas.microsoft.com/office/drawing/2014/main" id="{F1AEFAD0-8CA8-BE8B-5F4D-A73E150A8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b="15730"/>
          <a:stretch/>
        </p:blipFill>
        <p:spPr>
          <a:xfrm>
            <a:off x="20" y="10"/>
            <a:ext cx="12191980" cy="6296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EDB3C-18B7-9437-B260-17A57493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293" y="-432524"/>
            <a:ext cx="7689533" cy="2176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Measurement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FAD-EA87-F88B-9F17-E9D9572BE574}"/>
              </a:ext>
            </a:extLst>
          </p:cNvPr>
          <p:cNvSpPr txBox="1"/>
          <p:nvPr/>
        </p:nvSpPr>
        <p:spPr>
          <a:xfrm>
            <a:off x="1257299" y="2080189"/>
            <a:ext cx="9875520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/>
              <a:t>Increased precision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/>
              <a:t>Immunity to environmental noise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200" dirty="0"/>
              <a:t>Ease of use</a:t>
            </a:r>
            <a:endParaRPr lang="en-150" sz="2200" dirty="0"/>
          </a:p>
        </p:txBody>
      </p:sp>
    </p:spTree>
    <p:extLst>
      <p:ext uri="{BB962C8B-B14F-4D97-AF65-F5344CB8AC3E}">
        <p14:creationId xmlns:p14="http://schemas.microsoft.com/office/powerpoint/2010/main" val="427656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se-up of circuit board">
            <a:extLst>
              <a:ext uri="{FF2B5EF4-FFF2-40B4-BE49-F238E27FC236}">
                <a16:creationId xmlns:a16="http://schemas.microsoft.com/office/drawing/2014/main" id="{6F2A0F1D-D7DC-7553-EBFE-9B5D02F99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70" b="41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2D5AA-4BB6-78E6-0D24-6B33BF80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Microcontroller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E0054-1B7D-3491-1FF9-4D4E7CC1C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26D631-71B1-41FC-8183-9A37F884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0DD4D4C-0A16-4FBA-9931-1F0FCE92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E8F221-2C17-451E-A781-791A48BDA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8597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5038-74CC-6DBF-2AD9-FDA5A20A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707" y="1040198"/>
            <a:ext cx="5626895" cy="759270"/>
          </a:xfrm>
          <a:solidFill>
            <a:srgbClr val="BA6862"/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Signal generation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9F3AD0F-85E0-A103-A768-F865271B2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4175" y="117476"/>
            <a:ext cx="5172549" cy="6180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710F5-BCFD-3048-D2E2-F17203BC1E1E}"/>
              </a:ext>
            </a:extLst>
          </p:cNvPr>
          <p:cNvSpPr txBox="1"/>
          <p:nvPr/>
        </p:nvSpPr>
        <p:spPr>
          <a:xfrm>
            <a:off x="1097280" y="1944811"/>
            <a:ext cx="561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CLK and SI toggling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Levels generated by </a:t>
            </a:r>
            <a:r>
              <a:rPr lang="en-US" sz="2800" dirty="0" err="1"/>
              <a:t>nop</a:t>
            </a:r>
            <a:endParaRPr lang="en-US" sz="28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150" sz="2800" dirty="0"/>
          </a:p>
        </p:txBody>
      </p:sp>
      <p:pic>
        <p:nvPicPr>
          <p:cNvPr id="6" name="Picture 5" descr="A diagram of a clock cycle&#10;&#10;Description automatically generated">
            <a:extLst>
              <a:ext uri="{FF2B5EF4-FFF2-40B4-BE49-F238E27FC236}">
                <a16:creationId xmlns:a16="http://schemas.microsoft.com/office/drawing/2014/main" id="{D38A3B8C-6478-6361-020D-129094FC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60478"/>
            <a:ext cx="4902200" cy="19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8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CA91-B7AE-ABD6-EC2F-421AB7D2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317" y="1023583"/>
            <a:ext cx="5552805" cy="768824"/>
          </a:xfrm>
          <a:solidFill>
            <a:srgbClr val="BA6862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Timer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A5E44-6BC7-91D9-658B-0847C0C1A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17" y="123810"/>
            <a:ext cx="5440800" cy="61579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D0DEF2-7848-C84E-5B86-D6B3E4F2609E}"/>
                  </a:ext>
                </a:extLst>
              </p:cNvPr>
              <p:cNvSpPr txBox="1"/>
              <p:nvPr/>
            </p:nvSpPr>
            <p:spPr>
              <a:xfrm>
                <a:off x="5588317" y="2096368"/>
                <a:ext cx="5899150" cy="28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Reading at a fixed time interval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CTC mode initialization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Frequency set</a:t>
                </a:r>
              </a:p>
              <a:p>
                <a:pPr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𝑂𝐶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sub>
                      </m:sSub>
                      <m:r>
                        <a:rPr lang="ro-RO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150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150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𝑐𝑙</m:t>
                              </m:r>
                              <m:sSub>
                                <m:sSubPr>
                                  <m:ctrlPr>
                                    <a:rPr lang="en-150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o-RO" sz="18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2∗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150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𝑂𝐶𝑅</m:t>
                              </m:r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150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D0DEF2-7848-C84E-5B86-D6B3E4F2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317" y="2096368"/>
                <a:ext cx="5899150" cy="2837956"/>
              </a:xfrm>
              <a:prstGeom prst="rect">
                <a:avLst/>
              </a:prstGeom>
              <a:blipFill>
                <a:blip r:embed="rId3"/>
                <a:stretch>
                  <a:fillRect l="-186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CD09-226C-729A-9FBA-987381AB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  <a:solidFill>
            <a:srgbClr val="BA6862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Comparator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1305-1212-3106-0845-B7B4EEC3E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Internal ADC – OFF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Positive input: bandgap internal voltage 1V1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Negative input: ADC multiplexer</a:t>
            </a:r>
            <a:endParaRPr lang="en-150" sz="2800" dirty="0"/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4FA31CA-679C-8722-333D-E48261C9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924300"/>
            <a:ext cx="6824606" cy="200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AE81-47E7-2F5F-9AA8-5B11E842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2" y="436728"/>
            <a:ext cx="3968442" cy="1286343"/>
          </a:xfrm>
          <a:solidFill>
            <a:srgbClr val="BA6862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USART communication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480E2-D036-66ED-8FEE-84F067384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93" y="157161"/>
            <a:ext cx="6380494" cy="56054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6360F8-1EE0-075D-B6C5-B573DA9D3946}"/>
                  </a:ext>
                </a:extLst>
              </p:cNvPr>
              <p:cNvSpPr txBox="1"/>
              <p:nvPr/>
            </p:nvSpPr>
            <p:spPr>
              <a:xfrm>
                <a:off x="6457487" y="2117969"/>
                <a:ext cx="4906082" cy="2593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Baud rate set – UBBR</a:t>
                </a:r>
              </a:p>
              <a:p>
                <a:pPr>
                  <a:lnSpc>
                    <a:spcPct val="150000"/>
                  </a:lnSpc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𝑈𝐵𝑅𝑅</m:t>
                      </m:r>
                      <m:r>
                        <a:rPr lang="ro-RO" sz="1800" i="1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150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150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o-RO" sz="18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𝑂𝑆𝐶</m:t>
                              </m:r>
                            </m:sub>
                          </m:sSub>
                        </m:num>
                        <m:den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16∗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𝑏𝑎𝑢𝑑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o-RO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𝑟𝑎𝑡𝑒</m:t>
                          </m:r>
                        </m:den>
                      </m:f>
                      <m:r>
                        <a:rPr lang="ro-RO" sz="18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Reception interrupt</a:t>
                </a: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v"/>
                </a:pPr>
                <a:endParaRPr lang="en-150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6360F8-1EE0-075D-B6C5-B573DA9D3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487" y="2117969"/>
                <a:ext cx="4906082" cy="2593723"/>
              </a:xfrm>
              <a:prstGeom prst="rect">
                <a:avLst/>
              </a:prstGeom>
              <a:blipFill>
                <a:blip r:embed="rId3"/>
                <a:stretch>
                  <a:fillRect l="-2112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37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Vibrant multicolour checkered floor design">
            <a:extLst>
              <a:ext uri="{FF2B5EF4-FFF2-40B4-BE49-F238E27FC236}">
                <a16:creationId xmlns:a16="http://schemas.microsoft.com/office/drawing/2014/main" id="{B2C9C599-D11A-7C3E-17FD-967A4D7D3C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5917C-D23F-2A51-BDF1-16E66F28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366C4-2781-60A8-C0A5-F5C131E9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26D631-71B1-41FC-8183-9A37F884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0DD4D4C-0A16-4FBA-9931-1F0FCE92E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E8F221-2C17-451E-A781-791A48BDA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933900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934F-EFF7-FB1E-99C1-B7D13588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91737"/>
            <a:ext cx="10058400" cy="745623"/>
          </a:xfrm>
          <a:solidFill>
            <a:srgbClr val="C09997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Signal acquisition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A screen shot of a graph&#10;&#10;Description automatically generated">
            <a:extLst>
              <a:ext uri="{FF2B5EF4-FFF2-40B4-BE49-F238E27FC236}">
                <a16:creationId xmlns:a16="http://schemas.microsoft.com/office/drawing/2014/main" id="{9DC4F832-B165-A470-3F5C-06DB46D3A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8" r="23308"/>
          <a:stretch/>
        </p:blipFill>
        <p:spPr bwMode="auto">
          <a:xfrm>
            <a:off x="1097280" y="2051036"/>
            <a:ext cx="6855725" cy="4020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74E78-2993-3E36-A7D1-0EB22A9072B4}"/>
              </a:ext>
            </a:extLst>
          </p:cNvPr>
          <p:cNvSpPr txBox="1"/>
          <p:nvPr/>
        </p:nvSpPr>
        <p:spPr>
          <a:xfrm>
            <a:off x="7953006" y="2315569"/>
            <a:ext cx="4141812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Edge effect noise</a:t>
            </a:r>
          </a:p>
        </p:txBody>
      </p:sp>
    </p:spTree>
    <p:extLst>
      <p:ext uri="{BB962C8B-B14F-4D97-AF65-F5344CB8AC3E}">
        <p14:creationId xmlns:p14="http://schemas.microsoft.com/office/powerpoint/2010/main" val="144187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A556-55AB-EC49-AE76-9BC03E84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8" y="988905"/>
            <a:ext cx="10058401" cy="748455"/>
          </a:xfrm>
          <a:solidFill>
            <a:srgbClr val="C09997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</a:t>
            </a:r>
            <a:endParaRPr lang="en-15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AC7958-68ED-F636-3765-BC720A9F9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Original signal</a:t>
            </a:r>
            <a:endParaRPr lang="en-150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57E4AD-9CEF-54CA-0D3C-AFC5D09C0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Filtered signals</a:t>
            </a:r>
            <a:endParaRPr lang="en-150" sz="2800" dirty="0"/>
          </a:p>
        </p:txBody>
      </p:sp>
      <p:pic>
        <p:nvPicPr>
          <p:cNvPr id="5" name="Picture 4" descr="A graph of 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71D1169-15FA-DBCA-FEED-2CCE6FB0B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8" y="2286614"/>
            <a:ext cx="4364036" cy="32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of a filter&#10;&#10;Description automatically generated">
            <a:extLst>
              <a:ext uri="{FF2B5EF4-FFF2-40B4-BE49-F238E27FC236}">
                <a16:creationId xmlns:a16="http://schemas.microsoft.com/office/drawing/2014/main" id="{99FF684A-504E-3B55-625F-C1DB5E8AEB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17" y="2286614"/>
            <a:ext cx="4364036" cy="327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350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44967-69D3-8E40-1ADC-727FDEA3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889" y="649733"/>
            <a:ext cx="6368142" cy="766419"/>
          </a:xfrm>
          <a:solidFill>
            <a:srgbClr val="C09997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Graphical user interface</a:t>
            </a:r>
            <a:endParaRPr lang="en-15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49A6245-3C19-DDC7-8744-12352FAB6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0" t="662" r="963" b="-2"/>
          <a:stretch/>
        </p:blipFill>
        <p:spPr bwMode="auto">
          <a:xfrm>
            <a:off x="-76200" y="33340"/>
            <a:ext cx="4986338" cy="682465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3F6A5C-D1CD-0094-A0C0-42B248519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699" y="2162432"/>
            <a:ext cx="1966913" cy="187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A8473E3C-8DE9-4188-79A8-55C2B1677E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132" y="3025557"/>
            <a:ext cx="2770200" cy="17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DE4716-AA1B-AD89-C764-9DB9501AB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101" y="4139514"/>
            <a:ext cx="2474549" cy="16855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A73E11-0E02-C7B5-7F03-C2FB63BF6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15761"/>
              </p:ext>
            </p:extLst>
          </p:nvPr>
        </p:nvGraphicFramePr>
        <p:xfrm>
          <a:off x="5257800" y="5901397"/>
          <a:ext cx="6465568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1312382286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593841953"/>
                    </a:ext>
                  </a:extLst>
                </a:gridCol>
                <a:gridCol w="597164">
                  <a:extLst>
                    <a:ext uri="{9D8B030D-6E8A-4147-A177-3AD203B41FA5}">
                      <a16:colId xmlns:a16="http://schemas.microsoft.com/office/drawing/2014/main" val="1197207787"/>
                    </a:ext>
                  </a:extLst>
                </a:gridCol>
                <a:gridCol w="726190">
                  <a:extLst>
                    <a:ext uri="{9D8B030D-6E8A-4147-A177-3AD203B41FA5}">
                      <a16:colId xmlns:a16="http://schemas.microsoft.com/office/drawing/2014/main" val="3821590729"/>
                    </a:ext>
                  </a:extLst>
                </a:gridCol>
                <a:gridCol w="726190">
                  <a:extLst>
                    <a:ext uri="{9D8B030D-6E8A-4147-A177-3AD203B41FA5}">
                      <a16:colId xmlns:a16="http://schemas.microsoft.com/office/drawing/2014/main" val="450474431"/>
                    </a:ext>
                  </a:extLst>
                </a:gridCol>
                <a:gridCol w="726190">
                  <a:extLst>
                    <a:ext uri="{9D8B030D-6E8A-4147-A177-3AD203B41FA5}">
                      <a16:colId xmlns:a16="http://schemas.microsoft.com/office/drawing/2014/main" val="3154433898"/>
                    </a:ext>
                  </a:extLst>
                </a:gridCol>
                <a:gridCol w="726190">
                  <a:extLst>
                    <a:ext uri="{9D8B030D-6E8A-4147-A177-3AD203B41FA5}">
                      <a16:colId xmlns:a16="http://schemas.microsoft.com/office/drawing/2014/main" val="815100407"/>
                    </a:ext>
                  </a:extLst>
                </a:gridCol>
                <a:gridCol w="680116">
                  <a:extLst>
                    <a:ext uri="{9D8B030D-6E8A-4147-A177-3AD203B41FA5}">
                      <a16:colId xmlns:a16="http://schemas.microsoft.com/office/drawing/2014/main" val="2573845789"/>
                    </a:ext>
                  </a:extLst>
                </a:gridCol>
                <a:gridCol w="726190">
                  <a:extLst>
                    <a:ext uri="{9D8B030D-6E8A-4147-A177-3AD203B41FA5}">
                      <a16:colId xmlns:a16="http://schemas.microsoft.com/office/drawing/2014/main" val="4273232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Iteration number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1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2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3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4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5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6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7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8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71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Position value </a:t>
                      </a:r>
                      <a:r>
                        <a:rPr lang="en-US" sz="1200" spc="-5">
                          <a:effectLst/>
                        </a:rPr>
                        <a:t>[mm]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20.3517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20.3517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>
                          <a:effectLst/>
                        </a:rPr>
                        <a:t>20.3517</a:t>
                      </a:r>
                      <a:endParaRPr lang="en-150" sz="1200" spc="-5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20.2882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20.3517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20.3517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20.3517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3515" algn="ctr"/>
                      <a:r>
                        <a:rPr lang="ro-RO" sz="1200" spc="-5" dirty="0">
                          <a:effectLst/>
                        </a:rPr>
                        <a:t>20.4152</a:t>
                      </a:r>
                      <a:endParaRPr lang="en-150" sz="1200" spc="-5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986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159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00CD-BF6B-205C-1B67-ACC8FDD9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7796D-D545-8557-53E1-B1BBB85C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Fully functional model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Wide palette of technologies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The beginning of a greater purpose</a:t>
            </a:r>
            <a:endParaRPr lang="en-150" sz="2800" dirty="0"/>
          </a:p>
        </p:txBody>
      </p:sp>
    </p:spTree>
    <p:extLst>
      <p:ext uri="{BB962C8B-B14F-4D97-AF65-F5344CB8AC3E}">
        <p14:creationId xmlns:p14="http://schemas.microsoft.com/office/powerpoint/2010/main" val="231071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arrows going to the red target">
            <a:extLst>
              <a:ext uri="{FF2B5EF4-FFF2-40B4-BE49-F238E27FC236}">
                <a16:creationId xmlns:a16="http://schemas.microsoft.com/office/drawing/2014/main" id="{77D99C6B-5CB7-3413-BF11-DABFDBAED8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b="15730"/>
          <a:stretch/>
        </p:blipFill>
        <p:spPr>
          <a:xfrm>
            <a:off x="20" y="10"/>
            <a:ext cx="12191980" cy="6296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DB2FAA-1C14-C730-3517-970D42B2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  <a:endParaRPr lang="en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B28D-03FD-3A69-AC75-11D982375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924919283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35108-0B99-33FD-E184-420F708F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8285B-16AD-E34C-C08D-690161C1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Better communication between the ADC and </a:t>
            </a:r>
            <a:r>
              <a:rPr lang="el-GR" sz="28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μ</a:t>
            </a:r>
            <a:r>
              <a:rPr lang="en-US" sz="28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 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Live updates and measurements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Alerts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800" dirty="0"/>
              <a:t>Wireless connection </a:t>
            </a:r>
            <a:endParaRPr lang="en-150" sz="2800" dirty="0"/>
          </a:p>
        </p:txBody>
      </p:sp>
    </p:spTree>
    <p:extLst>
      <p:ext uri="{BB962C8B-B14F-4D97-AF65-F5344CB8AC3E}">
        <p14:creationId xmlns:p14="http://schemas.microsoft.com/office/powerpoint/2010/main" val="280945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327A4D-29E1-03A1-E494-63F425E952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t="7754" b="79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55F71E-BFD9-3CE6-1172-0AB2D6D4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831A5-E114-8BCD-8CC3-7C6A04D82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8A34FC-388E-4048-A995-C05C6EA97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4A69E81-40C1-4C29-85AB-788C974A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54FDC-AD2B-4C53-819C-6ABAD42EA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77192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White arrows going to the red target">
            <a:extLst>
              <a:ext uri="{FF2B5EF4-FFF2-40B4-BE49-F238E27FC236}">
                <a16:creationId xmlns:a16="http://schemas.microsoft.com/office/drawing/2014/main" id="{30E144ED-3CED-EAF9-8CAE-8D491771D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b="15730"/>
          <a:stretch/>
        </p:blipFill>
        <p:spPr>
          <a:xfrm>
            <a:off x="20" y="10"/>
            <a:ext cx="12191980" cy="629601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3EDB3C-18B7-9437-B260-17A57493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293" y="-432524"/>
            <a:ext cx="7689533" cy="21764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Measurement objectives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8A34FC-388E-4048-A995-C05C6EA97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4A69E81-40C1-4C29-85AB-788C974A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354FDC-AD2B-4C53-819C-6ABAD42EA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FAD-EA87-F88B-9F17-E9D9572BE574}"/>
              </a:ext>
            </a:extLst>
          </p:cNvPr>
          <p:cNvSpPr txBox="1"/>
          <p:nvPr/>
        </p:nvSpPr>
        <p:spPr>
          <a:xfrm>
            <a:off x="1257299" y="1963272"/>
            <a:ext cx="9875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endParaRPr lang="en-150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28AAE-EB9C-0C44-7949-0972F8BF320F}"/>
              </a:ext>
            </a:extLst>
          </p:cNvPr>
          <p:cNvSpPr txBox="1"/>
          <p:nvPr/>
        </p:nvSpPr>
        <p:spPr>
          <a:xfrm>
            <a:off x="1381125" y="1943101"/>
            <a:ext cx="2933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Increased precision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D612E-DBB8-E993-0581-08C1E0644CC7}"/>
              </a:ext>
            </a:extLst>
          </p:cNvPr>
          <p:cNvSpPr txBox="1"/>
          <p:nvPr/>
        </p:nvSpPr>
        <p:spPr>
          <a:xfrm>
            <a:off x="6358413" y="1960796"/>
            <a:ext cx="368141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Filtering methods</a:t>
            </a:r>
            <a:endParaRPr lang="en-150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0D5AA9-93DD-29CE-3F4E-0FE2E8AA37CD}"/>
              </a:ext>
            </a:extLst>
          </p:cNvPr>
          <p:cNvSpPr txBox="1"/>
          <p:nvPr/>
        </p:nvSpPr>
        <p:spPr>
          <a:xfrm>
            <a:off x="1381125" y="2540221"/>
            <a:ext cx="4781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Immunity to environmental noise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2224F2-0855-A775-77C6-715DBD2BFE84}"/>
              </a:ext>
            </a:extLst>
          </p:cNvPr>
          <p:cNvSpPr txBox="1"/>
          <p:nvPr/>
        </p:nvSpPr>
        <p:spPr>
          <a:xfrm>
            <a:off x="6358413" y="2557916"/>
            <a:ext cx="368141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Sensor choice</a:t>
            </a:r>
            <a:endParaRPr lang="en-150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29F730-1D8F-B7DB-1C4A-38A6255B84DC}"/>
              </a:ext>
            </a:extLst>
          </p:cNvPr>
          <p:cNvSpPr txBox="1"/>
          <p:nvPr/>
        </p:nvSpPr>
        <p:spPr>
          <a:xfrm>
            <a:off x="1381125" y="3143502"/>
            <a:ext cx="2933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Ease of use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30D6F4-4E0C-E4E2-2DCE-FD241169E427}"/>
              </a:ext>
            </a:extLst>
          </p:cNvPr>
          <p:cNvSpPr txBox="1"/>
          <p:nvPr/>
        </p:nvSpPr>
        <p:spPr>
          <a:xfrm>
            <a:off x="6358413" y="3161197"/>
            <a:ext cx="368141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Graphical user interface</a:t>
            </a:r>
            <a:endParaRPr lang="en-150" sz="2400" dirty="0"/>
          </a:p>
        </p:txBody>
      </p:sp>
    </p:spTree>
    <p:extLst>
      <p:ext uri="{BB962C8B-B14F-4D97-AF65-F5344CB8AC3E}">
        <p14:creationId xmlns:p14="http://schemas.microsoft.com/office/powerpoint/2010/main" val="13162935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35703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40834 -0.0030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5918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9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0834 -0.003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0.35703 -0.000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40834 -0.0030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1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9F45E3-C125-49F5-863F-3F771273B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3C6175-7110-4DB0-BEA4-FC1D2930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4DF19B-511F-4F07-A7AD-1A010C6B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lose-up photo of wooden rulers">
            <a:extLst>
              <a:ext uri="{FF2B5EF4-FFF2-40B4-BE49-F238E27FC236}">
                <a16:creationId xmlns:a16="http://schemas.microsoft.com/office/drawing/2014/main" id="{27DEC851-A325-1940-FEEF-F837260E0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t="16449" b="85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C166F-1540-DDF8-4883-E1E4FADB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Proposed measurement method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A34FC-388E-4048-A995-C05C6EA97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4A69E81-40C1-4C29-85AB-788C974A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354FDC-AD2B-4C53-819C-6ABAD42EA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4927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F07A7-C66E-D8D2-AB48-C6D8DA52C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Pendulum tiltmeter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4FEE5-A613-7552-38C3-F1F20F71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9" y="620720"/>
            <a:ext cx="2403575" cy="508693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4304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83BAE65-D215-4292-9498-D9610AC2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8C434-A475-1DB4-4460-5A266ACA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456" y="138169"/>
            <a:ext cx="4005942" cy="1450757"/>
          </a:xfrm>
        </p:spPr>
        <p:txBody>
          <a:bodyPr>
            <a:normAutofit/>
          </a:bodyPr>
          <a:lstStyle/>
          <a:p>
            <a:r>
              <a:rPr lang="en-US" dirty="0"/>
              <a:t>Optical method</a:t>
            </a:r>
            <a:endParaRPr lang="en-1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7924F9-7555-2483-2E13-1DB8CCA6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24" y="1655410"/>
            <a:ext cx="10319751" cy="42310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99ACED-3F9B-471D-97BC-E5D2D231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C05757-249C-4F2B-B326-B940FDD9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22679-5189-4C5C-9FBB-6839F89C6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92545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83BAE65-D215-4292-9498-D9610AC2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54B9B-9576-FC76-4C5F-02F4BFA7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625" y="-66484"/>
            <a:ext cx="4596150" cy="1450757"/>
          </a:xfrm>
        </p:spPr>
        <p:txBody>
          <a:bodyPr>
            <a:normAutofit/>
          </a:bodyPr>
          <a:lstStyle/>
          <a:p>
            <a:r>
              <a:rPr lang="en-US" dirty="0"/>
              <a:t>Embedded system</a:t>
            </a:r>
            <a:endParaRPr lang="en-1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86589F-21C6-4127-7BE2-D619ED36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62" y="1325066"/>
            <a:ext cx="7814676" cy="45520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99ACED-3F9B-471D-97BC-E5D2D231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6C05757-249C-4F2B-B326-B940FDD9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922679-5189-4C5C-9FBB-6839F89C6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15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B3B5107-CCAB-4C83-585E-DC350120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8262" y="2162174"/>
            <a:ext cx="164157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4909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502D1-AB8B-D917-D1E0-B1B45D27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steps</a:t>
            </a:r>
            <a:endParaRPr lang="en-15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04A5EB-7CFB-A89A-8605-E3BE9DA66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13971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9628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605674-aff2-4359-b9c0-545accf87e8f">
      <UserInfo>
        <DisplayName>SSET 2024 Members</DisplayName>
        <AccountId>7</AccountId>
        <AccountType/>
      </UserInfo>
      <UserInfo>
        <DisplayName>Adriana Cornelia Stan</DisplayName>
        <AccountId>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5C85CA0746B47A06851208627B88F" ma:contentTypeVersion="6" ma:contentTypeDescription="Create a new document." ma:contentTypeScope="" ma:versionID="5971c62d28df8409bd10d94e3b442ccd">
  <xsd:schema xmlns:xsd="http://www.w3.org/2001/XMLSchema" xmlns:xs="http://www.w3.org/2001/XMLSchema" xmlns:p="http://schemas.microsoft.com/office/2006/metadata/properties" xmlns:ns2="3c17bcac-c802-4a7d-a4fe-6f8efb683605" xmlns:ns3="cf605674-aff2-4359-b9c0-545accf87e8f" targetNamespace="http://schemas.microsoft.com/office/2006/metadata/properties" ma:root="true" ma:fieldsID="8e65b9aac2340c29df544ddd3f102222" ns2:_="" ns3:_="">
    <xsd:import namespace="3c17bcac-c802-4a7d-a4fe-6f8efb683605"/>
    <xsd:import namespace="cf605674-aff2-4359-b9c0-545accf87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7bcac-c802-4a7d-a4fe-6f8efb6836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05674-aff2-4359-b9c0-545accf87e8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13FE33-A4EB-469B-8F6B-AD8B9ADF19D3}">
  <ds:schemaRefs>
    <ds:schemaRef ds:uri="47b0d409-9d9c-47a9-af56-a7d0f42fbd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cf605674-aff2-4359-b9c0-545accf87e8f"/>
  </ds:schemaRefs>
</ds:datastoreItem>
</file>

<file path=customXml/itemProps2.xml><?xml version="1.0" encoding="utf-8"?>
<ds:datastoreItem xmlns:ds="http://schemas.openxmlformats.org/officeDocument/2006/customXml" ds:itemID="{EC054730-CAF1-4E31-B807-0BB747F0CA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17bcac-c802-4a7d-a4fe-6f8efb683605"/>
    <ds:schemaRef ds:uri="cf605674-aff2-4359-b9c0-545accf87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D23A34-C9A3-441D-92FE-3B5B550DCD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1571</TotalTime>
  <Words>313</Words>
  <Application>Microsoft Office PowerPoint</Application>
  <PresentationFormat>Widescreen</PresentationFormat>
  <Paragraphs>130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Cambria</vt:lpstr>
      <vt:lpstr>Cambria Math</vt:lpstr>
      <vt:lpstr>Times New Roman</vt:lpstr>
      <vt:lpstr>Wingdings</vt:lpstr>
      <vt:lpstr>Retrospect</vt:lpstr>
      <vt:lpstr> Smart tiltmeter using image sensors  Graduate: Denisa-Ionela PETRARU Coordinator: Septimiu-Sever POP</vt:lpstr>
      <vt:lpstr>Measurement objectives</vt:lpstr>
      <vt:lpstr>How?</vt:lpstr>
      <vt:lpstr>Measurement objectives</vt:lpstr>
      <vt:lpstr>Proposed measurement method</vt:lpstr>
      <vt:lpstr>Pendulum tiltmeter</vt:lpstr>
      <vt:lpstr>Optical method</vt:lpstr>
      <vt:lpstr>Embedded system</vt:lpstr>
      <vt:lpstr>Implementation steps</vt:lpstr>
      <vt:lpstr>Circuit design</vt:lpstr>
      <vt:lpstr>Microcontroller schematic – ATmega1284</vt:lpstr>
      <vt:lpstr>ADC block – MAX1193</vt:lpstr>
      <vt:lpstr>USB-USART conversion RS232BL</vt:lpstr>
      <vt:lpstr>PCB design</vt:lpstr>
      <vt:lpstr>Microcontroller</vt:lpstr>
      <vt:lpstr>Sensor integration</vt:lpstr>
      <vt:lpstr>ADC </vt:lpstr>
      <vt:lpstr>USB block</vt:lpstr>
      <vt:lpstr>Final results</vt:lpstr>
      <vt:lpstr>Microcontroller programming</vt:lpstr>
      <vt:lpstr>Signal generation</vt:lpstr>
      <vt:lpstr>Timer</vt:lpstr>
      <vt:lpstr>Comparator</vt:lpstr>
      <vt:lpstr>USART communication</vt:lpstr>
      <vt:lpstr>Data processing</vt:lpstr>
      <vt:lpstr>Signal acquisition</vt:lpstr>
      <vt:lpstr>Filtering</vt:lpstr>
      <vt:lpstr>Graphical user interface</vt:lpstr>
      <vt:lpstr>Conclusions</vt:lpstr>
      <vt:lpstr>Future improvements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Illumination for Large Area Buildings Using RF Communication  Lorant A. Szolga, Boca Mihai</dc:title>
  <dc:creator>Lorant Szolga</dc:creator>
  <cp:lastModifiedBy>Denisa Ionela Petraru</cp:lastModifiedBy>
  <cp:revision>18</cp:revision>
  <dcterms:created xsi:type="dcterms:W3CDTF">2020-11-06T08:02:24Z</dcterms:created>
  <dcterms:modified xsi:type="dcterms:W3CDTF">2024-07-16T15:56:29Z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0x0101003FD5C85CA0746B47A06851208627B88F</vt:lpwstr>
  </property>
  <property fmtid="{D5CDD505-2E9C-101B-9397-08002B2CF9AE}" pid="3" name="MSIP_Label_5b58b62f-6f94-46bd-8089-18e64b0a9abb_Enabled">
    <vt:lpwstr>true</vt:lpwstr>
  </property>
  <property fmtid="{D5CDD505-2E9C-101B-9397-08002B2CF9AE}" pid="4" name="MSIP_Label_5b58b62f-6f94-46bd-8089-18e64b0a9abb_SetDate">
    <vt:lpwstr>2023-05-22T08:53:47Z</vt:lpwstr>
  </property>
  <property fmtid="{D5CDD505-2E9C-101B-9397-08002B2CF9AE}" pid="5" name="MSIP_Label_5b58b62f-6f94-46bd-8089-18e64b0a9abb_Method">
    <vt:lpwstr>Standard</vt:lpwstr>
  </property>
  <property fmtid="{D5CDD505-2E9C-101B-9397-08002B2CF9AE}" pid="6" name="MSIP_Label_5b58b62f-6f94-46bd-8089-18e64b0a9abb_Name">
    <vt:lpwstr>defa4170-0d19-0005-0004-bc88714345d2</vt:lpwstr>
  </property>
  <property fmtid="{D5CDD505-2E9C-101B-9397-08002B2CF9AE}" pid="7" name="MSIP_Label_5b58b62f-6f94-46bd-8089-18e64b0a9abb_SiteId">
    <vt:lpwstr>a6eb79fa-c4a9-4cce-818d-b85274d15305</vt:lpwstr>
  </property>
  <property fmtid="{D5CDD505-2E9C-101B-9397-08002B2CF9AE}" pid="8" name="MSIP_Label_5b58b62f-6f94-46bd-8089-18e64b0a9abb_ActionId">
    <vt:lpwstr>2c31f2cf-1b01-4661-af17-e54150cf9ecf</vt:lpwstr>
  </property>
  <property fmtid="{D5CDD505-2E9C-101B-9397-08002B2CF9AE}" pid="9" name="MSIP_Label_5b58b62f-6f94-46bd-8089-18e64b0a9abb_ContentBits">
    <vt:lpwstr>0</vt:lpwstr>
  </property>
</Properties>
</file>